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11/13/2018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11/13/2018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11/13/2018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11/13/2018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11/13/2018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897" y="1788454"/>
            <a:ext cx="9835979" cy="2098226"/>
          </a:xfrm>
        </p:spPr>
        <p:txBody>
          <a:bodyPr/>
          <a:lstStyle/>
          <a:p>
            <a:pPr rtl="0"/>
            <a:r>
              <a:rPr lang="en-US" sz="5400" b="1" dirty="0" smtClean="0"/>
              <a:t>ANN</a:t>
            </a:r>
            <a:r>
              <a:rPr lang="en-US" sz="5400" dirty="0" smtClean="0"/>
              <a:t> </a:t>
            </a:r>
            <a:r>
              <a:rPr lang="en-US" sz="5400" b="1" dirty="0" smtClean="0"/>
              <a:t>Algorithms</a:t>
            </a:r>
            <a:r>
              <a:rPr lang="en-US" dirty="0"/>
              <a:t/>
            </a:r>
            <a:br>
              <a:rPr lang="en-US" dirty="0"/>
            </a:br>
            <a:endParaRPr lang="ar-IQ" dirty="0"/>
          </a:p>
        </p:txBody>
      </p:sp>
      <p:sp>
        <p:nvSpPr>
          <p:cNvPr id="3" name="Subtitle 2"/>
          <p:cNvSpPr>
            <a:spLocks noGrp="1"/>
          </p:cNvSpPr>
          <p:nvPr>
            <p:ph type="subTitle" idx="1"/>
          </p:nvPr>
        </p:nvSpPr>
        <p:spPr/>
        <p:txBody>
          <a:bodyPr/>
          <a:lstStyle/>
          <a:p>
            <a:r>
              <a:rPr lang="en-US" sz="2800" b="1" dirty="0"/>
              <a:t>Learning Algorithms</a:t>
            </a:r>
            <a:endParaRPr lang="en-US" sz="2800" dirty="0"/>
          </a:p>
          <a:p>
            <a:endParaRPr lang="ar-IQ" dirty="0"/>
          </a:p>
        </p:txBody>
      </p:sp>
    </p:spTree>
    <p:extLst>
      <p:ext uri="{BB962C8B-B14F-4D97-AF65-F5344CB8AC3E}">
        <p14:creationId xmlns:p14="http://schemas.microsoft.com/office/powerpoint/2010/main" val="2680358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1027" y="518985"/>
            <a:ext cx="10429103" cy="5676554"/>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Learning Algorithms</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The NN's mimic the way that a child learns to identify shapes and colors NN algorithms are able to adapt continuously based on current results to improve performance. Adaptation or learning is an essential feature of NN's in order to handle the new "environments" that are continuously encountered. The performance of learning procedure depends on many factors such as: -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The choice of error function.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The net architecture.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Types of nodes and possible restrictions on the values of the weights.</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 An activation function.</a:t>
            </a:r>
            <a:r>
              <a:rPr lang="en-US" sz="2800" dirty="0">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033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0389" y="247135"/>
            <a:ext cx="8983362" cy="3962944"/>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The convergent of the net </a:t>
            </a:r>
            <a:r>
              <a:rPr lang="en-US" sz="2800" dirty="0">
                <a:latin typeface="Times New Roman" panose="02020603050405020304" pitchFamily="18" charset="0"/>
                <a:ea typeface="Calibri" panose="020F0502020204030204" pitchFamily="34" charset="0"/>
                <a:cs typeface="Arial" panose="020B0604020202020204" pitchFamily="34" charset="0"/>
              </a:rPr>
              <a:t>Depends on the: - </a:t>
            </a:r>
            <a:endParaRPr lang="en-US" sz="28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1- Training set     2- The initial conditions       3- Learning algorithms.</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Note: -</a:t>
            </a:r>
            <a:r>
              <a:rPr lang="en-US" sz="2800" dirty="0">
                <a:latin typeface="Times New Roman" panose="02020603050405020304" pitchFamily="18" charset="0"/>
                <a:ea typeface="Calibri" panose="020F0502020204030204" pitchFamily="34" charset="0"/>
                <a:cs typeface="Arial" panose="020B0604020202020204" pitchFamily="34" charset="0"/>
              </a:rPr>
              <a:t> The convergence in the case of complete information is better than in the case of incomplete information. Training a NN is to perform weights assignment in a net to minimize the o/p error. The net is said to be trained when convergence is achieved or in other words the weights stop changing.</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4500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4465" y="383060"/>
            <a:ext cx="9971903" cy="6220870"/>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The types of the learning rules: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400" b="1" dirty="0" err="1">
                <a:latin typeface="Times New Roman" panose="02020603050405020304" pitchFamily="18" charset="0"/>
                <a:ea typeface="Calibri" panose="020F0502020204030204" pitchFamily="34" charset="0"/>
                <a:cs typeface="Arial" panose="020B0604020202020204" pitchFamily="34" charset="0"/>
              </a:rPr>
              <a:t>Hebbian</a:t>
            </a:r>
            <a:r>
              <a:rPr lang="en-US" sz="2400" b="1" dirty="0">
                <a:latin typeface="Times New Roman" panose="02020603050405020304" pitchFamily="18" charset="0"/>
                <a:ea typeface="Calibri" panose="020F0502020204030204" pitchFamily="34" charset="0"/>
                <a:cs typeface="Arial" panose="020B0604020202020204" pitchFamily="34" charset="0"/>
              </a:rPr>
              <a:t> Learning Rule</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 earliest and simplest learning rule is known as the </a:t>
            </a:r>
            <a:r>
              <a:rPr lang="en-US" sz="2400" dirty="0" err="1">
                <a:latin typeface="Times New Roman" panose="02020603050405020304" pitchFamily="18" charset="0"/>
                <a:ea typeface="Calibri" panose="020F0502020204030204" pitchFamily="34" charset="0"/>
                <a:cs typeface="Arial" panose="020B0604020202020204" pitchFamily="34" charset="0"/>
              </a:rPr>
              <a:t>Hebbian</a:t>
            </a:r>
            <a:r>
              <a:rPr lang="en-US" sz="2400" dirty="0">
                <a:latin typeface="Times New Roman" panose="02020603050405020304" pitchFamily="18" charset="0"/>
                <a:ea typeface="Calibri" panose="020F0502020204030204" pitchFamily="34" charset="0"/>
                <a:cs typeface="Arial" panose="020B0604020202020204" pitchFamily="34" charset="0"/>
              </a:rPr>
              <a:t> learning rule. Hebb's basic idea is that if a unit </a:t>
            </a:r>
            <a:r>
              <a:rPr lang="en-US" sz="2400" dirty="0" err="1">
                <a:latin typeface="Times New Roman" panose="02020603050405020304" pitchFamily="18" charset="0"/>
                <a:ea typeface="Calibri" panose="020F0502020204030204" pitchFamily="34" charset="0"/>
                <a:cs typeface="Arial" panose="020B0604020202020204" pitchFamily="34" charset="0"/>
              </a:rPr>
              <a:t>Uj</a:t>
            </a:r>
            <a:r>
              <a:rPr lang="en-US" sz="2400" dirty="0">
                <a:latin typeface="Times New Roman" panose="02020603050405020304" pitchFamily="18" charset="0"/>
                <a:ea typeface="Calibri" panose="020F0502020204030204" pitchFamily="34" charset="0"/>
                <a:cs typeface="Arial" panose="020B0604020202020204" pitchFamily="34" charset="0"/>
              </a:rPr>
              <a:t> receives an input from a unit </a:t>
            </a:r>
            <a:r>
              <a:rPr lang="en-US" sz="2400" dirty="0" err="1">
                <a:latin typeface="Times New Roman" panose="02020603050405020304" pitchFamily="18" charset="0"/>
                <a:ea typeface="Calibri" panose="020F0502020204030204" pitchFamily="34" charset="0"/>
                <a:cs typeface="Arial" panose="020B0604020202020204" pitchFamily="34" charset="0"/>
              </a:rPr>
              <a:t>Ui</a:t>
            </a:r>
            <a:r>
              <a:rPr lang="en-US" sz="2400" dirty="0">
                <a:latin typeface="Times New Roman" panose="02020603050405020304" pitchFamily="18" charset="0"/>
                <a:ea typeface="Calibri" panose="020F0502020204030204" pitchFamily="34" charset="0"/>
                <a:cs typeface="Arial" panose="020B0604020202020204" pitchFamily="34" charset="0"/>
              </a:rPr>
              <a:t> and both unit are highly active, then the weight </a:t>
            </a:r>
            <a:r>
              <a:rPr lang="en-US" sz="2400" dirty="0" err="1">
                <a:latin typeface="Times New Roman" panose="02020603050405020304" pitchFamily="18" charset="0"/>
                <a:ea typeface="Calibri" panose="020F0502020204030204" pitchFamily="34" charset="0"/>
                <a:cs typeface="Arial" panose="020B0604020202020204" pitchFamily="34" charset="0"/>
              </a:rPr>
              <a:t>Wij</a:t>
            </a:r>
            <a:r>
              <a:rPr lang="en-US" sz="2400" dirty="0">
                <a:latin typeface="Times New Roman" panose="02020603050405020304" pitchFamily="18" charset="0"/>
                <a:ea typeface="Calibri" panose="020F0502020204030204" pitchFamily="34" charset="0"/>
                <a:cs typeface="Arial" panose="020B0604020202020204" pitchFamily="34" charset="0"/>
              </a:rPr>
              <a:t> (from unit </a:t>
            </a:r>
            <a:r>
              <a:rPr lang="en-US" sz="2400" dirty="0" err="1">
                <a:latin typeface="Times New Roman" panose="02020603050405020304" pitchFamily="18" charset="0"/>
                <a:ea typeface="Calibri" panose="020F0502020204030204" pitchFamily="34" charset="0"/>
                <a:cs typeface="Arial" panose="020B0604020202020204" pitchFamily="34" charset="0"/>
              </a:rPr>
              <a:t>i</a:t>
            </a:r>
            <a:r>
              <a:rPr lang="en-US" sz="2400" dirty="0">
                <a:latin typeface="Times New Roman" panose="02020603050405020304" pitchFamily="18" charset="0"/>
                <a:ea typeface="Calibri" panose="020F0502020204030204" pitchFamily="34" charset="0"/>
                <a:cs typeface="Arial" panose="020B0604020202020204" pitchFamily="34" charset="0"/>
              </a:rPr>
              <a:t> to unit j) should be strengthened. This idea is formulated as:</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err="1">
                <a:latin typeface="Times New Roman" panose="02020603050405020304" pitchFamily="18" charset="0"/>
                <a:ea typeface="Calibri" panose="020F0502020204030204" pitchFamily="34" charset="0"/>
                <a:cs typeface="Arial" panose="020B0604020202020204" pitchFamily="34" charset="0"/>
              </a:rPr>
              <a:t>Wij</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α Xi </a:t>
            </a:r>
            <a:r>
              <a:rPr lang="en-US" sz="2400" dirty="0" err="1">
                <a:latin typeface="Times New Roman" panose="02020603050405020304" pitchFamily="18" charset="0"/>
                <a:ea typeface="Calibri" panose="020F0502020204030204" pitchFamily="34" charset="0"/>
                <a:cs typeface="Arial" panose="020B0604020202020204" pitchFamily="34" charset="0"/>
              </a:rPr>
              <a:t>Wj</a:t>
            </a:r>
            <a:r>
              <a:rPr lang="en-US" sz="2400" dirty="0">
                <a:latin typeface="Times New Roman" panose="02020603050405020304" pitchFamily="18" charset="0"/>
                <a:ea typeface="Calibri" panose="020F0502020204030204" pitchFamily="34" charset="0"/>
                <a:cs typeface="Arial" panose="020B0604020202020204" pitchFamily="34" charset="0"/>
              </a:rPr>
              <a:t>     Where α is the learning rate , if α=1 ,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W is the weight change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               W(new)</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W(old)</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W</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W(new) = W(old) + </a:t>
            </a:r>
            <a:r>
              <a:rPr lang="en-US" sz="2400" dirty="0" err="1">
                <a:latin typeface="Times New Roman" panose="02020603050405020304" pitchFamily="18" charset="0"/>
                <a:ea typeface="Calibri" panose="020F0502020204030204" pitchFamily="34" charset="0"/>
                <a:cs typeface="Arial" panose="020B0604020202020204" pitchFamily="34" charset="0"/>
              </a:rPr>
              <a:t>xy</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The main disadvantage of </a:t>
            </a:r>
            <a:r>
              <a:rPr lang="en-US" sz="2400" dirty="0" err="1">
                <a:latin typeface="Times New Roman" panose="02020603050405020304" pitchFamily="18" charset="0"/>
                <a:ea typeface="Calibri" panose="020F0502020204030204" pitchFamily="34" charset="0"/>
                <a:cs typeface="Arial" panose="020B0604020202020204" pitchFamily="34" charset="0"/>
              </a:rPr>
              <a:t>Hebbian</a:t>
            </a:r>
            <a:r>
              <a:rPr lang="en-US" sz="2400" dirty="0">
                <a:latin typeface="Times New Roman" panose="02020603050405020304" pitchFamily="18" charset="0"/>
                <a:ea typeface="Calibri" panose="020F0502020204030204" pitchFamily="34" charset="0"/>
                <a:cs typeface="Arial" panose="020B0604020202020204" pitchFamily="34" charset="0"/>
              </a:rPr>
              <a:t> learning is that it takes no account of the actual value of the output, only the desired value. This limitation can be overcome if the weights are adjusted by amount which depends upon the error between the desired and actual output.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10907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98605" y="308919"/>
            <a:ext cx="9106930" cy="8806513"/>
          </a:xfrm>
          <a:prstGeom prst="rect">
            <a:avLst/>
          </a:prstGeom>
        </p:spPr>
        <p:txBody>
          <a:bodyPr wrap="square">
            <a:spAutoFit/>
          </a:bodyPr>
          <a:lstStyle/>
          <a:p>
            <a:pPr algn="just">
              <a:lnSpc>
                <a:spcPct val="107000"/>
              </a:lnSpc>
              <a:spcAft>
                <a:spcPts val="800"/>
              </a:spcAft>
            </a:pPr>
            <a:r>
              <a:rPr lang="en-US" sz="2000" b="1" dirty="0">
                <a:latin typeface="Times New Roman" panose="02020603050405020304" pitchFamily="18" charset="0"/>
                <a:ea typeface="Calibri" panose="020F0502020204030204" pitchFamily="34" charset="0"/>
                <a:cs typeface="Arial" panose="020B0604020202020204" pitchFamily="34" charset="0"/>
              </a:rPr>
              <a:t>Ex-4</a:t>
            </a:r>
            <a:r>
              <a:rPr lang="en-US" sz="2000" dirty="0">
                <a:latin typeface="Times New Roman" panose="02020603050405020304" pitchFamily="18" charset="0"/>
                <a:ea typeface="Calibri" panose="020F0502020204030204" pitchFamily="34" charset="0"/>
                <a:cs typeface="Arial" panose="020B0604020202020204" pitchFamily="34" charset="0"/>
              </a:rPr>
              <a:t> For the following AND gate, update the initial weights [W1=0, W2=0, b=0</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r>
              <a:rPr lang="en-US" sz="2000" dirty="0">
                <a:latin typeface="Times New Roman" panose="02020603050405020304" pitchFamily="18" charset="0"/>
                <a:ea typeface="Calibri" panose="020F0502020204030204" pitchFamily="34" charset="0"/>
                <a:cs typeface="Arial" panose="020B0604020202020204" pitchFamily="34" charset="0"/>
              </a:rPr>
              <a:t>The first input pattern shows that the response will be correct presenting the second, third, and fourth training </a:t>
            </a:r>
            <a:r>
              <a:rPr lang="en-US" sz="2000" dirty="0" err="1">
                <a:latin typeface="Times New Roman" panose="02020603050405020304" pitchFamily="18" charset="0"/>
                <a:ea typeface="Calibri" panose="020F0502020204030204" pitchFamily="34" charset="0"/>
                <a:cs typeface="Arial" panose="020B0604020202020204" pitchFamily="34" charset="0"/>
              </a:rPr>
              <a:t>i</a:t>
            </a:r>
            <a:r>
              <a:rPr lang="en-US" sz="2000" dirty="0">
                <a:latin typeface="Times New Roman" panose="02020603050405020304" pitchFamily="18" charset="0"/>
                <a:ea typeface="Calibri" panose="020F0502020204030204" pitchFamily="34" charset="0"/>
                <a:cs typeface="Arial" panose="020B0604020202020204" pitchFamily="34" charset="0"/>
              </a:rPr>
              <a:t>/p shows that because the target value is 0, no learning occurs. </a:t>
            </a:r>
            <a:r>
              <a:rPr lang="en-US" sz="2000" dirty="0">
                <a:latin typeface="Times New Roman" panose="02020603050405020304" pitchFamily="18" charset="0"/>
                <a:ea typeface="Calibri" panose="020F0502020204030204" pitchFamily="34" charset="0"/>
                <a:cs typeface="Arial" panose="020B0604020202020204" pitchFamily="34" charset="0"/>
              </a:rPr>
              <a:t>Thus, using binary target values prevents the net from learning only pattern for which the target is "off</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endParaRPr lang="en-US" sz="2000" dirty="0">
              <a:latin typeface="Times New Roman" panose="02020603050405020304" pitchFamily="18" charset="0"/>
              <a:ea typeface="Calibri" panose="020F0502020204030204" pitchFamily="34" charset="0"/>
              <a:cs typeface="Arial" panose="020B0604020202020204" pitchFamily="34" charset="0"/>
            </a:endParaRPr>
          </a:p>
          <a:p>
            <a:r>
              <a:rPr lang="en-US" sz="2000" dirty="0">
                <a:latin typeface="Times New Roman" panose="02020603050405020304" pitchFamily="18" charset="0"/>
                <a:ea typeface="Calibri" panose="020F0502020204030204" pitchFamily="34" charset="0"/>
                <a:cs typeface="Arial" panose="020B0604020202020204" pitchFamily="34" charset="0"/>
              </a:rPr>
              <a:t>The AND function can be solved if we modify its representation to express the inputs as well as the targets in bipolar form. Bipolar representation of the inputs and targets allows modifications of a weight when the input unit and the target value are both "on" at the same time and when they are both "off".</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421563587"/>
              </p:ext>
            </p:extLst>
          </p:nvPr>
        </p:nvGraphicFramePr>
        <p:xfrm>
          <a:off x="1470456" y="1025612"/>
          <a:ext cx="6919783" cy="1458096"/>
        </p:xfrm>
        <a:graphic>
          <a:graphicData uri="http://schemas.openxmlformats.org/drawingml/2006/table">
            <a:tbl>
              <a:tblPr firstRow="1" firstCol="1" bandRow="1">
                <a:tableStyleId>{5C22544A-7EE6-4342-B048-85BDC9FD1C3A}</a:tableStyleId>
              </a:tblPr>
              <a:tblGrid>
                <a:gridCol w="507758">
                  <a:extLst>
                    <a:ext uri="{9D8B030D-6E8A-4147-A177-3AD203B41FA5}">
                      <a16:colId xmlns:a16="http://schemas.microsoft.com/office/drawing/2014/main" val="3477516392"/>
                    </a:ext>
                  </a:extLst>
                </a:gridCol>
                <a:gridCol w="640570">
                  <a:extLst>
                    <a:ext uri="{9D8B030D-6E8A-4147-A177-3AD203B41FA5}">
                      <a16:colId xmlns:a16="http://schemas.microsoft.com/office/drawing/2014/main" val="3335186681"/>
                    </a:ext>
                  </a:extLst>
                </a:gridCol>
                <a:gridCol w="640570">
                  <a:extLst>
                    <a:ext uri="{9D8B030D-6E8A-4147-A177-3AD203B41FA5}">
                      <a16:colId xmlns:a16="http://schemas.microsoft.com/office/drawing/2014/main" val="494350392"/>
                    </a:ext>
                  </a:extLst>
                </a:gridCol>
                <a:gridCol w="514986">
                  <a:extLst>
                    <a:ext uri="{9D8B030D-6E8A-4147-A177-3AD203B41FA5}">
                      <a16:colId xmlns:a16="http://schemas.microsoft.com/office/drawing/2014/main" val="1357963440"/>
                    </a:ext>
                  </a:extLst>
                </a:gridCol>
                <a:gridCol w="514986">
                  <a:extLst>
                    <a:ext uri="{9D8B030D-6E8A-4147-A177-3AD203B41FA5}">
                      <a16:colId xmlns:a16="http://schemas.microsoft.com/office/drawing/2014/main" val="392600055"/>
                    </a:ext>
                  </a:extLst>
                </a:gridCol>
                <a:gridCol w="1765486">
                  <a:extLst>
                    <a:ext uri="{9D8B030D-6E8A-4147-A177-3AD203B41FA5}">
                      <a16:colId xmlns:a16="http://schemas.microsoft.com/office/drawing/2014/main" val="2838873656"/>
                    </a:ext>
                  </a:extLst>
                </a:gridCol>
                <a:gridCol w="746039">
                  <a:extLst>
                    <a:ext uri="{9D8B030D-6E8A-4147-A177-3AD203B41FA5}">
                      <a16:colId xmlns:a16="http://schemas.microsoft.com/office/drawing/2014/main" val="141808432"/>
                    </a:ext>
                  </a:extLst>
                </a:gridCol>
                <a:gridCol w="773841">
                  <a:extLst>
                    <a:ext uri="{9D8B030D-6E8A-4147-A177-3AD203B41FA5}">
                      <a16:colId xmlns:a16="http://schemas.microsoft.com/office/drawing/2014/main" val="4010721895"/>
                    </a:ext>
                  </a:extLst>
                </a:gridCol>
                <a:gridCol w="815547">
                  <a:extLst>
                    <a:ext uri="{9D8B030D-6E8A-4147-A177-3AD203B41FA5}">
                      <a16:colId xmlns:a16="http://schemas.microsoft.com/office/drawing/2014/main" val="4154944329"/>
                    </a:ext>
                  </a:extLst>
                </a:gridCol>
              </a:tblGrid>
              <a:tr h="282698">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0">
                        <a:lnSpc>
                          <a:spcPct val="107000"/>
                        </a:lnSpc>
                        <a:spcAft>
                          <a:spcPts val="0"/>
                        </a:spcAft>
                      </a:pPr>
                      <a:r>
                        <a:rPr lang="en-US" sz="1200">
                          <a:effectLst/>
                          <a:sym typeface="Symbol" panose="05050102010706020507" pitchFamily="18" charset="2"/>
                        </a:rPr>
                        <a:t></a:t>
                      </a:r>
                      <a:r>
                        <a:rPr lang="en-US" sz="1200">
                          <a:effectLst/>
                        </a:rPr>
                        <a:t>W1       </a:t>
                      </a:r>
                      <a:r>
                        <a:rPr lang="en-US" sz="1200">
                          <a:effectLst/>
                          <a:sym typeface="Symbol" panose="05050102010706020507" pitchFamily="18" charset="2"/>
                        </a:rPr>
                        <a:t></a:t>
                      </a:r>
                      <a:r>
                        <a:rPr lang="en-US" sz="1200">
                          <a:effectLst/>
                        </a:rPr>
                        <a:t>W2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77248433"/>
                  </a:ext>
                </a:extLst>
              </a:tr>
              <a:tr h="1175398">
                <a:tc>
                  <a:txBody>
                    <a:bodyPr/>
                    <a:lstStyle/>
                    <a:p>
                      <a:pPr algn="just" rtl="0">
                        <a:lnSpc>
                          <a:spcPct val="107000"/>
                        </a:lnSpc>
                        <a:spcAft>
                          <a:spcPts val="0"/>
                        </a:spcAft>
                      </a:pPr>
                      <a:r>
                        <a:rPr lang="en-US" sz="1200">
                          <a:effectLst/>
                        </a:rPr>
                        <a:t>1-</a:t>
                      </a:r>
                      <a:endParaRPr lang="en-US" sz="1100">
                        <a:effectLst/>
                      </a:endParaRPr>
                    </a:p>
                    <a:p>
                      <a:pPr algn="just" rtl="0">
                        <a:lnSpc>
                          <a:spcPct val="107000"/>
                        </a:lnSpc>
                        <a:spcAft>
                          <a:spcPts val="0"/>
                        </a:spcAft>
                      </a:pPr>
                      <a:r>
                        <a:rPr lang="en-US" sz="1200">
                          <a:effectLst/>
                        </a:rPr>
                        <a:t>2-</a:t>
                      </a:r>
                      <a:endParaRPr lang="en-US" sz="1100">
                        <a:effectLst/>
                      </a:endParaRPr>
                    </a:p>
                    <a:p>
                      <a:pPr algn="just" rtl="0">
                        <a:lnSpc>
                          <a:spcPct val="107000"/>
                        </a:lnSpc>
                        <a:spcAft>
                          <a:spcPts val="0"/>
                        </a:spcAft>
                      </a:pPr>
                      <a:r>
                        <a:rPr lang="en-US" sz="1200">
                          <a:effectLst/>
                        </a:rPr>
                        <a:t>3-</a:t>
                      </a:r>
                      <a:endParaRPr lang="en-US" sz="1100">
                        <a:effectLst/>
                      </a:endParaRPr>
                    </a:p>
                    <a:p>
                      <a:pPr algn="just" rtl="0">
                        <a:lnSpc>
                          <a:spcPct val="107000"/>
                        </a:lnSpc>
                        <a:spcAft>
                          <a:spcPts val="0"/>
                        </a:spcAft>
                      </a:pPr>
                      <a:r>
                        <a:rPr lang="en-US" sz="12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77249550"/>
                  </a:ext>
                </a:extLst>
              </a:tr>
            </a:tbl>
          </a:graphicData>
        </a:graphic>
      </p:graphicFrame>
    </p:spTree>
    <p:extLst>
      <p:ext uri="{BB962C8B-B14F-4D97-AF65-F5344CB8AC3E}">
        <p14:creationId xmlns:p14="http://schemas.microsoft.com/office/powerpoint/2010/main" val="744662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92100797"/>
              </p:ext>
            </p:extLst>
          </p:nvPr>
        </p:nvGraphicFramePr>
        <p:xfrm>
          <a:off x="1445739" y="333632"/>
          <a:ext cx="6936261" cy="1346887"/>
        </p:xfrm>
        <a:graphic>
          <a:graphicData uri="http://schemas.openxmlformats.org/drawingml/2006/table">
            <a:tbl>
              <a:tblPr firstRow="1" firstCol="1" bandRow="1">
                <a:tableStyleId>{5C22544A-7EE6-4342-B048-85BDC9FD1C3A}</a:tableStyleId>
              </a:tblPr>
              <a:tblGrid>
                <a:gridCol w="706582">
                  <a:extLst>
                    <a:ext uri="{9D8B030D-6E8A-4147-A177-3AD203B41FA5}">
                      <a16:colId xmlns:a16="http://schemas.microsoft.com/office/drawing/2014/main" val="180524725"/>
                    </a:ext>
                  </a:extLst>
                </a:gridCol>
                <a:gridCol w="570049">
                  <a:extLst>
                    <a:ext uri="{9D8B030D-6E8A-4147-A177-3AD203B41FA5}">
                      <a16:colId xmlns:a16="http://schemas.microsoft.com/office/drawing/2014/main" val="1513208243"/>
                    </a:ext>
                  </a:extLst>
                </a:gridCol>
                <a:gridCol w="568056">
                  <a:extLst>
                    <a:ext uri="{9D8B030D-6E8A-4147-A177-3AD203B41FA5}">
                      <a16:colId xmlns:a16="http://schemas.microsoft.com/office/drawing/2014/main" val="1365207620"/>
                    </a:ext>
                  </a:extLst>
                </a:gridCol>
                <a:gridCol w="568056">
                  <a:extLst>
                    <a:ext uri="{9D8B030D-6E8A-4147-A177-3AD203B41FA5}">
                      <a16:colId xmlns:a16="http://schemas.microsoft.com/office/drawing/2014/main" val="2806103357"/>
                    </a:ext>
                  </a:extLst>
                </a:gridCol>
                <a:gridCol w="2533329">
                  <a:extLst>
                    <a:ext uri="{9D8B030D-6E8A-4147-A177-3AD203B41FA5}">
                      <a16:colId xmlns:a16="http://schemas.microsoft.com/office/drawing/2014/main" val="3239929299"/>
                    </a:ext>
                  </a:extLst>
                </a:gridCol>
                <a:gridCol w="715551">
                  <a:extLst>
                    <a:ext uri="{9D8B030D-6E8A-4147-A177-3AD203B41FA5}">
                      <a16:colId xmlns:a16="http://schemas.microsoft.com/office/drawing/2014/main" val="295826679"/>
                    </a:ext>
                  </a:extLst>
                </a:gridCol>
                <a:gridCol w="706582">
                  <a:extLst>
                    <a:ext uri="{9D8B030D-6E8A-4147-A177-3AD203B41FA5}">
                      <a16:colId xmlns:a16="http://schemas.microsoft.com/office/drawing/2014/main" val="3303730659"/>
                    </a:ext>
                  </a:extLst>
                </a:gridCol>
                <a:gridCol w="568056">
                  <a:extLst>
                    <a:ext uri="{9D8B030D-6E8A-4147-A177-3AD203B41FA5}">
                      <a16:colId xmlns:a16="http://schemas.microsoft.com/office/drawing/2014/main" val="3864021850"/>
                    </a:ext>
                  </a:extLst>
                </a:gridCol>
              </a:tblGrid>
              <a:tr h="261137">
                <a:tc>
                  <a:txBody>
                    <a:bodyPr/>
                    <a:lstStyle/>
                    <a:p>
                      <a:pPr algn="ctr" rtl="0">
                        <a:lnSpc>
                          <a:spcPct val="107000"/>
                        </a:lnSpc>
                        <a:spcAft>
                          <a:spcPts val="0"/>
                        </a:spcAft>
                      </a:pPr>
                      <a:r>
                        <a:rPr lang="en-US" sz="1200">
                          <a:effectLst/>
                        </a:rPr>
                        <a:t>X1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0">
                        <a:lnSpc>
                          <a:spcPct val="107000"/>
                        </a:lnSpc>
                        <a:spcAft>
                          <a:spcPts val="0"/>
                        </a:spcAft>
                      </a:pPr>
                      <a:r>
                        <a:rPr lang="en-US" sz="1200">
                          <a:effectLst/>
                          <a:sym typeface="Symbol" panose="05050102010706020507" pitchFamily="18" charset="2"/>
                        </a:rPr>
                        <a:t></a:t>
                      </a:r>
                      <a:r>
                        <a:rPr lang="en-US" sz="1200">
                          <a:effectLst/>
                        </a:rPr>
                        <a:t>W1       </a:t>
                      </a:r>
                      <a:r>
                        <a:rPr lang="en-US" sz="1200">
                          <a:effectLst/>
                          <a:sym typeface="Symbol" panose="05050102010706020507" pitchFamily="18" charset="2"/>
                        </a:rPr>
                        <a:t></a:t>
                      </a:r>
                      <a:r>
                        <a:rPr lang="en-US" sz="1200">
                          <a:effectLst/>
                        </a:rPr>
                        <a:t>W2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8596850"/>
                  </a:ext>
                </a:extLst>
              </a:tr>
              <a:tr h="1085750">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55732336"/>
                  </a:ext>
                </a:extLst>
              </a:tr>
            </a:tbl>
          </a:graphicData>
        </a:graphic>
      </p:graphicFrame>
      <p:sp>
        <p:nvSpPr>
          <p:cNvPr id="4" name="Rectangle 3"/>
          <p:cNvSpPr/>
          <p:nvPr/>
        </p:nvSpPr>
        <p:spPr>
          <a:xfrm>
            <a:off x="1445739" y="1828800"/>
            <a:ext cx="9057504" cy="4173322"/>
          </a:xfrm>
          <a:prstGeom prst="rect">
            <a:avLst/>
          </a:prstGeom>
        </p:spPr>
        <p:txBody>
          <a:bodyPr wrap="square">
            <a:spAutoFit/>
          </a:bodyPr>
          <a:lstStyle/>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Second Method       </a:t>
            </a:r>
            <a:r>
              <a:rPr lang="en-US" sz="2000" dirty="0" err="1">
                <a:latin typeface="Times New Roman" panose="02020603050405020304" pitchFamily="18" charset="0"/>
                <a:ea typeface="Calibri" panose="020F0502020204030204" pitchFamily="34" charset="0"/>
                <a:cs typeface="Arial" panose="020B0604020202020204" pitchFamily="34" charset="0"/>
              </a:rPr>
              <a:t>Wij</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err="1">
                <a:latin typeface="Times New Roman" panose="02020603050405020304" pitchFamily="18" charset="0"/>
                <a:ea typeface="Calibri" panose="020F0502020204030204" pitchFamily="34" charset="0"/>
                <a:cs typeface="Arial" panose="020B0604020202020204" pitchFamily="34" charset="0"/>
              </a:rPr>
              <a:t>XiYj</a:t>
            </a:r>
            <a:r>
              <a:rPr lang="en-US" sz="2000" dirty="0">
                <a:latin typeface="Times New Roman" panose="02020603050405020304" pitchFamily="18" charset="0"/>
                <a:ea typeface="Calibri" panose="020F0502020204030204" pitchFamily="34" charset="0"/>
                <a:cs typeface="Arial" panose="020B0604020202020204" pitchFamily="34" charset="0"/>
              </a:rPr>
              <a:t>        or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W</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X</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baseline="30000" dirty="0">
                <a:latin typeface="Times New Roman" panose="02020603050405020304" pitchFamily="18" charset="0"/>
                <a:ea typeface="Calibri" panose="020F0502020204030204" pitchFamily="34" charset="0"/>
                <a:cs typeface="Arial" panose="020B0604020202020204" pitchFamily="34" charset="0"/>
              </a:rPr>
              <a:t>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Y</a:t>
            </a:r>
            <a:r>
              <a:rPr lang="en-US" sz="2000" dirty="0" smtClean="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a:latin typeface="Times New Roman" panose="02020603050405020304" pitchFamily="18" charset="0"/>
                <a:ea typeface="Calibri" panose="020F0502020204030204" pitchFamily="34" charset="0"/>
                <a:cs typeface="Arial" panose="020B0604020202020204" pitchFamily="34" charset="0"/>
              </a:rPr>
              <a:t>Ex-5 </a:t>
            </a:r>
            <a:r>
              <a:rPr lang="en-US" sz="2000" dirty="0">
                <a:latin typeface="Times New Roman" panose="02020603050405020304" pitchFamily="18" charset="0"/>
                <a:ea typeface="Calibri" panose="020F0502020204030204" pitchFamily="34" charset="0"/>
                <a:cs typeface="Arial" panose="020B0604020202020204" pitchFamily="34" charset="0"/>
              </a:rPr>
              <a:t>What would the weights be if </a:t>
            </a:r>
            <a:r>
              <a:rPr lang="en-US" sz="2000" dirty="0" err="1">
                <a:latin typeface="Times New Roman" panose="02020603050405020304" pitchFamily="18" charset="0"/>
                <a:ea typeface="Calibri" panose="020F0502020204030204" pitchFamily="34" charset="0"/>
                <a:cs typeface="Arial" panose="020B0604020202020204" pitchFamily="34" charset="0"/>
              </a:rPr>
              <a:t>Hebbian</a:t>
            </a:r>
            <a:r>
              <a:rPr lang="en-US" sz="2000" dirty="0">
                <a:latin typeface="Times New Roman" panose="02020603050405020304" pitchFamily="18" charset="0"/>
                <a:ea typeface="Calibri" panose="020F0502020204030204" pitchFamily="34" charset="0"/>
                <a:cs typeface="Arial" panose="020B0604020202020204" pitchFamily="34" charset="0"/>
              </a:rPr>
              <a:t> learning is applied to the data shown in the following table? Assume that the initial weights are zero</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What are the output values being produce, using hyperbolic activation function?</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606248622"/>
              </p:ext>
            </p:extLst>
          </p:nvPr>
        </p:nvGraphicFramePr>
        <p:xfrm>
          <a:off x="1606376" y="2965623"/>
          <a:ext cx="6775623" cy="1383955"/>
        </p:xfrm>
        <a:graphic>
          <a:graphicData uri="http://schemas.openxmlformats.org/drawingml/2006/table">
            <a:tbl>
              <a:tblPr firstRow="1" firstCol="1" bandRow="1">
                <a:tableStyleId>{5C22544A-7EE6-4342-B048-85BDC9FD1C3A}</a:tableStyleId>
              </a:tblPr>
              <a:tblGrid>
                <a:gridCol w="774451">
                  <a:extLst>
                    <a:ext uri="{9D8B030D-6E8A-4147-A177-3AD203B41FA5}">
                      <a16:colId xmlns:a16="http://schemas.microsoft.com/office/drawing/2014/main" val="2329782820"/>
                    </a:ext>
                  </a:extLst>
                </a:gridCol>
                <a:gridCol w="773358">
                  <a:extLst>
                    <a:ext uri="{9D8B030D-6E8A-4147-A177-3AD203B41FA5}">
                      <a16:colId xmlns:a16="http://schemas.microsoft.com/office/drawing/2014/main" val="3906098819"/>
                    </a:ext>
                  </a:extLst>
                </a:gridCol>
                <a:gridCol w="774451">
                  <a:extLst>
                    <a:ext uri="{9D8B030D-6E8A-4147-A177-3AD203B41FA5}">
                      <a16:colId xmlns:a16="http://schemas.microsoft.com/office/drawing/2014/main" val="707637551"/>
                    </a:ext>
                  </a:extLst>
                </a:gridCol>
                <a:gridCol w="2474090">
                  <a:extLst>
                    <a:ext uri="{9D8B030D-6E8A-4147-A177-3AD203B41FA5}">
                      <a16:colId xmlns:a16="http://schemas.microsoft.com/office/drawing/2014/main" val="1411383619"/>
                    </a:ext>
                  </a:extLst>
                </a:gridCol>
                <a:gridCol w="678327">
                  <a:extLst>
                    <a:ext uri="{9D8B030D-6E8A-4147-A177-3AD203B41FA5}">
                      <a16:colId xmlns:a16="http://schemas.microsoft.com/office/drawing/2014/main" val="491058983"/>
                    </a:ext>
                  </a:extLst>
                </a:gridCol>
                <a:gridCol w="678327">
                  <a:extLst>
                    <a:ext uri="{9D8B030D-6E8A-4147-A177-3AD203B41FA5}">
                      <a16:colId xmlns:a16="http://schemas.microsoft.com/office/drawing/2014/main" val="1808060274"/>
                    </a:ext>
                  </a:extLst>
                </a:gridCol>
                <a:gridCol w="622619">
                  <a:extLst>
                    <a:ext uri="{9D8B030D-6E8A-4147-A177-3AD203B41FA5}">
                      <a16:colId xmlns:a16="http://schemas.microsoft.com/office/drawing/2014/main" val="829971993"/>
                    </a:ext>
                  </a:extLst>
                </a:gridCol>
              </a:tblGrid>
              <a:tr h="457426">
                <a:tc>
                  <a:txBody>
                    <a:bodyPr/>
                    <a:lstStyle/>
                    <a:p>
                      <a:pPr algn="ctr" rtl="0">
                        <a:lnSpc>
                          <a:spcPct val="107000"/>
                        </a:lnSpc>
                        <a:spcAft>
                          <a:spcPts val="0"/>
                        </a:spcAft>
                      </a:pPr>
                      <a:r>
                        <a:rPr lang="en-US" sz="1200">
                          <a:effectLst/>
                        </a:rPr>
                        <a:t>X1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0">
                        <a:lnSpc>
                          <a:spcPct val="107000"/>
                        </a:lnSpc>
                        <a:spcAft>
                          <a:spcPts val="0"/>
                        </a:spcAft>
                      </a:pPr>
                      <a:r>
                        <a:rPr lang="en-US" sz="1200">
                          <a:effectLst/>
                          <a:sym typeface="Symbol" panose="05050102010706020507" pitchFamily="18" charset="2"/>
                        </a:rPr>
                        <a:t></a:t>
                      </a:r>
                      <a:r>
                        <a:rPr lang="en-US" sz="1200">
                          <a:effectLst/>
                        </a:rPr>
                        <a:t>W1     </a:t>
                      </a:r>
                      <a:r>
                        <a:rPr lang="en-US" sz="1200">
                          <a:effectLst/>
                          <a:sym typeface="Symbol" panose="05050102010706020507" pitchFamily="18" charset="2"/>
                        </a:rPr>
                        <a:t></a:t>
                      </a:r>
                      <a:r>
                        <a:rPr lang="en-US" sz="1200">
                          <a:effectLst/>
                        </a:rPr>
                        <a:t>W2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W1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W2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net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35903871"/>
                  </a:ext>
                </a:extLst>
              </a:tr>
              <a:tr h="926529">
                <a:tc>
                  <a:txBody>
                    <a:bodyPr/>
                    <a:lstStyle/>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47683133"/>
                  </a:ext>
                </a:extLst>
              </a:tr>
            </a:tbl>
          </a:graphicData>
        </a:graphic>
      </p:graphicFrame>
    </p:spTree>
    <p:extLst>
      <p:ext uri="{BB962C8B-B14F-4D97-AF65-F5344CB8AC3E}">
        <p14:creationId xmlns:p14="http://schemas.microsoft.com/office/powerpoint/2010/main" val="127903825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12</TotalTime>
  <Words>620</Words>
  <Application>Microsoft Office PowerPoint</Application>
  <PresentationFormat>Widescreen</PresentationFormat>
  <Paragraphs>124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Franklin Gothic Book</vt:lpstr>
      <vt:lpstr>Symbol</vt:lpstr>
      <vt:lpstr>Tahoma</vt:lpstr>
      <vt:lpstr>Times New Roman</vt:lpstr>
      <vt:lpstr>Crop</vt:lpstr>
      <vt:lpstr>ANN Algorithms </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 Algorithms</dc:title>
  <dc:creator>lenovo</dc:creator>
  <cp:lastModifiedBy>lenovo</cp:lastModifiedBy>
  <cp:revision>2</cp:revision>
  <dcterms:created xsi:type="dcterms:W3CDTF">2018-11-13T07:23:05Z</dcterms:created>
  <dcterms:modified xsi:type="dcterms:W3CDTF">2018-11-13T07:35:29Z</dcterms:modified>
</cp:coreProperties>
</file>